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8" r:id="rId2"/>
    <p:sldId id="303" r:id="rId3"/>
    <p:sldId id="306" r:id="rId4"/>
    <p:sldId id="305" r:id="rId5"/>
    <p:sldId id="259" r:id="rId6"/>
    <p:sldId id="261" r:id="rId7"/>
    <p:sldId id="264" r:id="rId8"/>
    <p:sldId id="266" r:id="rId9"/>
    <p:sldId id="267" r:id="rId10"/>
    <p:sldId id="268" r:id="rId11"/>
    <p:sldId id="290" r:id="rId12"/>
    <p:sldId id="291" r:id="rId13"/>
    <p:sldId id="293" r:id="rId14"/>
    <p:sldId id="300" r:id="rId15"/>
    <p:sldId id="302" r:id="rId16"/>
    <p:sldId id="294" r:id="rId17"/>
    <p:sldId id="295" r:id="rId18"/>
    <p:sldId id="296" r:id="rId19"/>
    <p:sldId id="297" r:id="rId20"/>
    <p:sldId id="298" r:id="rId21"/>
    <p:sldId id="299" r:id="rId22"/>
    <p:sldId id="285" r:id="rId23"/>
    <p:sldId id="286" r:id="rId24"/>
    <p:sldId id="287" r:id="rId25"/>
    <p:sldId id="28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2"/>
    <p:restoredTop sz="94622"/>
  </p:normalViewPr>
  <p:slideViewPr>
    <p:cSldViewPr snapToGrid="0" snapToObjects="1">
      <p:cViewPr varScale="1">
        <p:scale>
          <a:sx n="129" d="100"/>
          <a:sy n="12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0112a109-1ab4-4f3e-a667-8b4bef1e4784" providerId="ADAL" clId="{4B8EC616-35D2-3D42-BE8B-51D1961C3F15}"/>
    <pc:docChg chg="undo custSel addSld modSld sldOrd">
      <pc:chgData name="Dang, Tommy" userId="0112a109-1ab4-4f3e-a667-8b4bef1e4784" providerId="ADAL" clId="{4B8EC616-35D2-3D42-BE8B-51D1961C3F15}" dt="2020-05-02T18:04:51.245" v="344" actId="207"/>
      <pc:docMkLst>
        <pc:docMk/>
      </pc:docMkLst>
      <pc:sldChg chg="modSp">
        <pc:chgData name="Dang, Tommy" userId="0112a109-1ab4-4f3e-a667-8b4bef1e4784" providerId="ADAL" clId="{4B8EC616-35D2-3D42-BE8B-51D1961C3F15}" dt="2020-05-02T17:20:39.926" v="240" actId="20577"/>
        <pc:sldMkLst>
          <pc:docMk/>
          <pc:sldMk cId="1759358461" sldId="267"/>
        </pc:sldMkLst>
        <pc:spChg chg="mod">
          <ac:chgData name="Dang, Tommy" userId="0112a109-1ab4-4f3e-a667-8b4bef1e4784" providerId="ADAL" clId="{4B8EC616-35D2-3D42-BE8B-51D1961C3F15}" dt="2020-05-02T17:20:39.926" v="240" actId="20577"/>
          <ac:spMkLst>
            <pc:docMk/>
            <pc:sldMk cId="1759358461" sldId="267"/>
            <ac:spMk id="7" creationId="{00000000-0000-0000-0000-000000000000}"/>
          </ac:spMkLst>
        </pc:spChg>
      </pc:sldChg>
      <pc:sldChg chg="addSp modSp">
        <pc:chgData name="Dang, Tommy" userId="0112a109-1ab4-4f3e-a667-8b4bef1e4784" providerId="ADAL" clId="{4B8EC616-35D2-3D42-BE8B-51D1961C3F15}" dt="2020-05-02T17:47:39.005" v="343" actId="20577"/>
        <pc:sldMkLst>
          <pc:docMk/>
          <pc:sldMk cId="1790821418" sldId="273"/>
        </pc:sldMkLst>
        <pc:spChg chg="mod">
          <ac:chgData name="Dang, Tommy" userId="0112a109-1ab4-4f3e-a667-8b4bef1e4784" providerId="ADAL" clId="{4B8EC616-35D2-3D42-BE8B-51D1961C3F15}" dt="2020-05-02T17:47:39.005" v="343" actId="20577"/>
          <ac:spMkLst>
            <pc:docMk/>
            <pc:sldMk cId="1790821418" sldId="273"/>
            <ac:spMk id="2" creationId="{00000000-0000-0000-0000-000000000000}"/>
          </ac:spMkLst>
        </pc:spChg>
        <pc:spChg chg="add mod">
          <ac:chgData name="Dang, Tommy" userId="0112a109-1ab4-4f3e-a667-8b4bef1e4784" providerId="ADAL" clId="{4B8EC616-35D2-3D42-BE8B-51D1961C3F15}" dt="2020-05-02T17:44:52.830" v="287" actId="1076"/>
          <ac:spMkLst>
            <pc:docMk/>
            <pc:sldMk cId="1790821418" sldId="273"/>
            <ac:spMk id="4" creationId="{2EF7A78F-2BD0-114E-B8B9-4F37C4A93CB1}"/>
          </ac:spMkLst>
        </pc:spChg>
      </pc:sldChg>
      <pc:sldChg chg="modSp">
        <pc:chgData name="Dang, Tommy" userId="0112a109-1ab4-4f3e-a667-8b4bef1e4784" providerId="ADAL" clId="{4B8EC616-35D2-3D42-BE8B-51D1961C3F15}" dt="2020-05-02T18:04:51.245" v="344" actId="207"/>
        <pc:sldMkLst>
          <pc:docMk/>
          <pc:sldMk cId="1594775670" sldId="278"/>
        </pc:sldMkLst>
        <pc:spChg chg="mod">
          <ac:chgData name="Dang, Tommy" userId="0112a109-1ab4-4f3e-a667-8b4bef1e4784" providerId="ADAL" clId="{4B8EC616-35D2-3D42-BE8B-51D1961C3F15}" dt="2020-05-02T18:04:51.245" v="344" actId="207"/>
          <ac:spMkLst>
            <pc:docMk/>
            <pc:sldMk cId="1594775670" sldId="278"/>
            <ac:spMk id="6" creationId="{00000000-0000-0000-0000-000000000000}"/>
          </ac:spMkLst>
        </pc:spChg>
      </pc:sldChg>
      <pc:sldChg chg="ord">
        <pc:chgData name="Dang, Tommy" userId="0112a109-1ab4-4f3e-a667-8b4bef1e4784" providerId="ADAL" clId="{4B8EC616-35D2-3D42-BE8B-51D1961C3F15}" dt="2020-05-02T17:32:33.959" v="283"/>
        <pc:sldMkLst>
          <pc:docMk/>
          <pc:sldMk cId="378181630" sldId="294"/>
        </pc:sldMkLst>
      </pc:sldChg>
      <pc:sldChg chg="modSp">
        <pc:chgData name="Dang, Tommy" userId="0112a109-1ab4-4f3e-a667-8b4bef1e4784" providerId="ADAL" clId="{4B8EC616-35D2-3D42-BE8B-51D1961C3F15}" dt="2020-05-02T17:31:07.165" v="282" actId="20577"/>
        <pc:sldMkLst>
          <pc:docMk/>
          <pc:sldMk cId="647514940" sldId="302"/>
        </pc:sldMkLst>
        <pc:spChg chg="mod">
          <ac:chgData name="Dang, Tommy" userId="0112a109-1ab4-4f3e-a667-8b4bef1e4784" providerId="ADAL" clId="{4B8EC616-35D2-3D42-BE8B-51D1961C3F15}" dt="2020-05-02T17:31:07.165" v="282" actId="20577"/>
          <ac:spMkLst>
            <pc:docMk/>
            <pc:sldMk cId="647514940" sldId="302"/>
            <ac:spMk id="3" creationId="{00000000-0000-0000-0000-000000000000}"/>
          </ac:spMkLst>
        </pc:spChg>
      </pc:sldChg>
      <pc:sldChg chg="addSp delSp modSp add">
        <pc:chgData name="Dang, Tommy" userId="0112a109-1ab4-4f3e-a667-8b4bef1e4784" providerId="ADAL" clId="{4B8EC616-35D2-3D42-BE8B-51D1961C3F15}" dt="2020-05-02T17:05:20.224" v="197" actId="20577"/>
        <pc:sldMkLst>
          <pc:docMk/>
          <pc:sldMk cId="1343622219" sldId="306"/>
        </pc:sldMkLst>
        <pc:spChg chg="mod">
          <ac:chgData name="Dang, Tommy" userId="0112a109-1ab4-4f3e-a667-8b4bef1e4784" providerId="ADAL" clId="{4B8EC616-35D2-3D42-BE8B-51D1961C3F15}" dt="2020-05-02T16:58:31.144" v="109" actId="1076"/>
          <ac:spMkLst>
            <pc:docMk/>
            <pc:sldMk cId="1343622219" sldId="306"/>
            <ac:spMk id="2" creationId="{70ED63DF-8C44-AE4E-9511-1A30865F5BE4}"/>
          </ac:spMkLst>
        </pc:spChg>
        <pc:spChg chg="mod">
          <ac:chgData name="Dang, Tommy" userId="0112a109-1ab4-4f3e-a667-8b4bef1e4784" providerId="ADAL" clId="{4B8EC616-35D2-3D42-BE8B-51D1961C3F15}" dt="2020-05-02T17:05:08.543" v="192" actId="20577"/>
          <ac:spMkLst>
            <pc:docMk/>
            <pc:sldMk cId="1343622219" sldId="306"/>
            <ac:spMk id="3" creationId="{0EC19C3D-B2A7-4447-9627-202297FCCE6B}"/>
          </ac:spMkLst>
        </pc:spChg>
        <pc:spChg chg="add mod">
          <ac:chgData name="Dang, Tommy" userId="0112a109-1ab4-4f3e-a667-8b4bef1e4784" providerId="ADAL" clId="{4B8EC616-35D2-3D42-BE8B-51D1961C3F15}" dt="2020-05-02T17:04:14.231" v="179" actId="1076"/>
          <ac:spMkLst>
            <pc:docMk/>
            <pc:sldMk cId="1343622219" sldId="306"/>
            <ac:spMk id="4" creationId="{33316E8D-2BE4-0F40-86FC-ACC0FC578536}"/>
          </ac:spMkLst>
        </pc:spChg>
        <pc:spChg chg="add mod">
          <ac:chgData name="Dang, Tommy" userId="0112a109-1ab4-4f3e-a667-8b4bef1e4784" providerId="ADAL" clId="{4B8EC616-35D2-3D42-BE8B-51D1961C3F15}" dt="2020-05-02T17:04:15.772" v="180" actId="1076"/>
          <ac:spMkLst>
            <pc:docMk/>
            <pc:sldMk cId="1343622219" sldId="306"/>
            <ac:spMk id="5" creationId="{1CFFB9AB-0801-364C-B447-9B3D63831F31}"/>
          </ac:spMkLst>
        </pc:spChg>
        <pc:spChg chg="add mod">
          <ac:chgData name="Dang, Tommy" userId="0112a109-1ab4-4f3e-a667-8b4bef1e4784" providerId="ADAL" clId="{4B8EC616-35D2-3D42-BE8B-51D1961C3F15}" dt="2020-05-02T17:04:34.064" v="186" actId="1076"/>
          <ac:spMkLst>
            <pc:docMk/>
            <pc:sldMk cId="1343622219" sldId="306"/>
            <ac:spMk id="6" creationId="{064D88BA-BDCF-C544-9A41-F2D83A3CED32}"/>
          </ac:spMkLst>
        </pc:spChg>
        <pc:spChg chg="add mod">
          <ac:chgData name="Dang, Tommy" userId="0112a109-1ab4-4f3e-a667-8b4bef1e4784" providerId="ADAL" clId="{4B8EC616-35D2-3D42-BE8B-51D1961C3F15}" dt="2020-05-02T17:04:37.743" v="187" actId="1076"/>
          <ac:spMkLst>
            <pc:docMk/>
            <pc:sldMk cId="1343622219" sldId="306"/>
            <ac:spMk id="7" creationId="{E2946E17-BECF-764B-BE93-1DB5415E335E}"/>
          </ac:spMkLst>
        </pc:spChg>
        <pc:spChg chg="add del">
          <ac:chgData name="Dang, Tommy" userId="0112a109-1ab4-4f3e-a667-8b4bef1e4784" providerId="ADAL" clId="{4B8EC616-35D2-3D42-BE8B-51D1961C3F15}" dt="2020-05-02T17:02:01.411" v="156"/>
          <ac:spMkLst>
            <pc:docMk/>
            <pc:sldMk cId="1343622219" sldId="306"/>
            <ac:spMk id="10" creationId="{E132A26A-9C65-E842-8ED1-1C7020B42166}"/>
          </ac:spMkLst>
        </pc:spChg>
        <pc:spChg chg="add del">
          <ac:chgData name="Dang, Tommy" userId="0112a109-1ab4-4f3e-a667-8b4bef1e4784" providerId="ADAL" clId="{4B8EC616-35D2-3D42-BE8B-51D1961C3F15}" dt="2020-05-02T17:02:01.411" v="156"/>
          <ac:spMkLst>
            <pc:docMk/>
            <pc:sldMk cId="1343622219" sldId="306"/>
            <ac:spMk id="11" creationId="{B7026BDB-DEA2-A34A-912F-557E15F40CAF}"/>
          </ac:spMkLst>
        </pc:spChg>
        <pc:spChg chg="add del">
          <ac:chgData name="Dang, Tommy" userId="0112a109-1ab4-4f3e-a667-8b4bef1e4784" providerId="ADAL" clId="{4B8EC616-35D2-3D42-BE8B-51D1961C3F15}" dt="2020-05-02T17:02:01.411" v="156"/>
          <ac:spMkLst>
            <pc:docMk/>
            <pc:sldMk cId="1343622219" sldId="306"/>
            <ac:spMk id="12" creationId="{76E04B03-3D23-954C-B3D3-A745EB1C4ADB}"/>
          </ac:spMkLst>
        </pc:spChg>
        <pc:spChg chg="add del">
          <ac:chgData name="Dang, Tommy" userId="0112a109-1ab4-4f3e-a667-8b4bef1e4784" providerId="ADAL" clId="{4B8EC616-35D2-3D42-BE8B-51D1961C3F15}" dt="2020-05-02T17:02:01.411" v="156"/>
          <ac:spMkLst>
            <pc:docMk/>
            <pc:sldMk cId="1343622219" sldId="306"/>
            <ac:spMk id="13" creationId="{DFC5917F-CFA9-5642-B6FE-5BB35F918851}"/>
          </ac:spMkLst>
        </pc:spChg>
        <pc:spChg chg="add mod">
          <ac:chgData name="Dang, Tommy" userId="0112a109-1ab4-4f3e-a667-8b4bef1e4784" providerId="ADAL" clId="{4B8EC616-35D2-3D42-BE8B-51D1961C3F15}" dt="2020-05-02T17:02:08.466" v="158" actId="1076"/>
          <ac:spMkLst>
            <pc:docMk/>
            <pc:sldMk cId="1343622219" sldId="306"/>
            <ac:spMk id="14" creationId="{F72649E4-F7E2-464B-885F-D68958267497}"/>
          </ac:spMkLst>
        </pc:spChg>
        <pc:spChg chg="add mod">
          <ac:chgData name="Dang, Tommy" userId="0112a109-1ab4-4f3e-a667-8b4bef1e4784" providerId="ADAL" clId="{4B8EC616-35D2-3D42-BE8B-51D1961C3F15}" dt="2020-05-02T17:02:08.466" v="158" actId="1076"/>
          <ac:spMkLst>
            <pc:docMk/>
            <pc:sldMk cId="1343622219" sldId="306"/>
            <ac:spMk id="15" creationId="{7CCF4F72-DC2B-BF40-83C4-D9F6CDEEBB93}"/>
          </ac:spMkLst>
        </pc:spChg>
        <pc:spChg chg="add mod">
          <ac:chgData name="Dang, Tommy" userId="0112a109-1ab4-4f3e-a667-8b4bef1e4784" providerId="ADAL" clId="{4B8EC616-35D2-3D42-BE8B-51D1961C3F15}" dt="2020-05-02T17:02:39.209" v="172" actId="1038"/>
          <ac:spMkLst>
            <pc:docMk/>
            <pc:sldMk cId="1343622219" sldId="306"/>
            <ac:spMk id="16" creationId="{8D64D06F-E894-F140-B4E5-976B417002FA}"/>
          </ac:spMkLst>
        </pc:spChg>
        <pc:spChg chg="add mod">
          <ac:chgData name="Dang, Tommy" userId="0112a109-1ab4-4f3e-a667-8b4bef1e4784" providerId="ADAL" clId="{4B8EC616-35D2-3D42-BE8B-51D1961C3F15}" dt="2020-05-02T17:02:20.763" v="162" actId="1076"/>
          <ac:spMkLst>
            <pc:docMk/>
            <pc:sldMk cId="1343622219" sldId="306"/>
            <ac:spMk id="17" creationId="{CAFA3563-4E83-2B4C-BD97-59A1D13D95F6}"/>
          </ac:spMkLst>
        </pc:spChg>
        <pc:spChg chg="add mod">
          <ac:chgData name="Dang, Tommy" userId="0112a109-1ab4-4f3e-a667-8b4bef1e4784" providerId="ADAL" clId="{4B8EC616-35D2-3D42-BE8B-51D1961C3F15}" dt="2020-05-02T17:05:20.224" v="197" actId="20577"/>
          <ac:spMkLst>
            <pc:docMk/>
            <pc:sldMk cId="1343622219" sldId="306"/>
            <ac:spMk id="18" creationId="{B0039316-6EC0-9749-B86C-A01E212DFBC8}"/>
          </ac:spMkLst>
        </pc:spChg>
        <pc:spChg chg="add mod">
          <ac:chgData name="Dang, Tommy" userId="0112a109-1ab4-4f3e-a667-8b4bef1e4784" providerId="ADAL" clId="{4B8EC616-35D2-3D42-BE8B-51D1961C3F15}" dt="2020-05-02T17:04:55.214" v="189" actId="14100"/>
          <ac:spMkLst>
            <pc:docMk/>
            <pc:sldMk cId="1343622219" sldId="306"/>
            <ac:spMk id="19" creationId="{F500C5D5-B0FA-EF44-A246-33E586708CDB}"/>
          </ac:spMkLst>
        </pc:spChg>
        <pc:cxnChg chg="add mod">
          <ac:chgData name="Dang, Tommy" userId="0112a109-1ab4-4f3e-a667-8b4bef1e4784" providerId="ADAL" clId="{4B8EC616-35D2-3D42-BE8B-51D1961C3F15}" dt="2020-05-02T17:01:24.367" v="148" actId="11529"/>
          <ac:cxnSpMkLst>
            <pc:docMk/>
            <pc:sldMk cId="1343622219" sldId="306"/>
            <ac:cxnSpMk id="9" creationId="{CC0895E3-A18E-5C4B-9F12-71D590D9665D}"/>
          </ac:cxnSpMkLst>
        </pc:cxnChg>
      </pc:sldChg>
    </pc:docChg>
  </pc:docChgLst>
  <pc:docChgLst>
    <pc:chgData name="Dang, Tommy" userId="0112a109-1ab4-4f3e-a667-8b4bef1e4784" providerId="ADAL" clId="{EB9CA1D6-300B-404A-8A91-2BF1C2048657}"/>
    <pc:docChg chg="undo custSel addSld delSld modSld sldOrd">
      <pc:chgData name="Dang, Tommy" userId="0112a109-1ab4-4f3e-a667-8b4bef1e4784" providerId="ADAL" clId="{EB9CA1D6-300B-404A-8A91-2BF1C2048657}" dt="2020-05-08T16:13:11.273" v="78" actId="20577"/>
      <pc:docMkLst>
        <pc:docMk/>
      </pc:docMkLst>
      <pc:sldChg chg="modSp">
        <pc:chgData name="Dang, Tommy" userId="0112a109-1ab4-4f3e-a667-8b4bef1e4784" providerId="ADAL" clId="{EB9CA1D6-300B-404A-8A91-2BF1C2048657}" dt="2020-05-08T16:13:11.273" v="78" actId="20577"/>
        <pc:sldMkLst>
          <pc:docMk/>
          <pc:sldMk cId="1553937923" sldId="258"/>
        </pc:sldMkLst>
        <pc:spChg chg="mod">
          <ac:chgData name="Dang, Tommy" userId="0112a109-1ab4-4f3e-a667-8b4bef1e4784" providerId="ADAL" clId="{EB9CA1D6-300B-404A-8A91-2BF1C2048657}" dt="2020-05-08T16:13:08.801" v="77" actId="20577"/>
          <ac:spMkLst>
            <pc:docMk/>
            <pc:sldMk cId="1553937923" sldId="258"/>
            <ac:spMk id="8" creationId="{00000000-0000-0000-0000-000000000000}"/>
          </ac:spMkLst>
        </pc:spChg>
        <pc:spChg chg="mod">
          <ac:chgData name="Dang, Tommy" userId="0112a109-1ab4-4f3e-a667-8b4bef1e4784" providerId="ADAL" clId="{EB9CA1D6-300B-404A-8A91-2BF1C2048657}" dt="2020-05-08T16:13:11.273" v="78" actId="20577"/>
          <ac:spMkLst>
            <pc:docMk/>
            <pc:sldMk cId="1553937923" sldId="258"/>
            <ac:spMk id="10" creationId="{00000000-0000-0000-0000-000000000000}"/>
          </ac:spMkLst>
        </pc:spChg>
      </pc:sldChg>
      <pc:sldChg chg="modSp add ord">
        <pc:chgData name="Dang, Tommy" userId="0112a109-1ab4-4f3e-a667-8b4bef1e4784" providerId="ADAL" clId="{EB9CA1D6-300B-404A-8A91-2BF1C2048657}" dt="2020-02-18T17:02:45.558" v="74" actId="20577"/>
        <pc:sldMkLst>
          <pc:docMk/>
          <pc:sldMk cId="744688639" sldId="303"/>
        </pc:sldMkLst>
        <pc:spChg chg="mod">
          <ac:chgData name="Dang, Tommy" userId="0112a109-1ab4-4f3e-a667-8b4bef1e4784" providerId="ADAL" clId="{EB9CA1D6-300B-404A-8A91-2BF1C2048657}" dt="2020-02-18T17:01:16.042" v="5"/>
          <ac:spMkLst>
            <pc:docMk/>
            <pc:sldMk cId="744688639" sldId="303"/>
            <ac:spMk id="2" creationId="{70ED63DF-8C44-AE4E-9511-1A30865F5BE4}"/>
          </ac:spMkLst>
        </pc:spChg>
        <pc:spChg chg="mod">
          <ac:chgData name="Dang, Tommy" userId="0112a109-1ab4-4f3e-a667-8b4bef1e4784" providerId="ADAL" clId="{EB9CA1D6-300B-404A-8A91-2BF1C2048657}" dt="2020-02-18T17:02:45.558" v="74" actId="20577"/>
          <ac:spMkLst>
            <pc:docMk/>
            <pc:sldMk cId="744688639" sldId="303"/>
            <ac:spMk id="3" creationId="{0EC19C3D-B2A7-4447-9627-202297FCCE6B}"/>
          </ac:spMkLst>
        </pc:spChg>
      </pc:sldChg>
      <pc:sldChg chg="add del">
        <pc:chgData name="Dang, Tommy" userId="0112a109-1ab4-4f3e-a667-8b4bef1e4784" providerId="ADAL" clId="{EB9CA1D6-300B-404A-8A91-2BF1C2048657}" dt="2020-02-18T17:02:55.779" v="75" actId="2696"/>
        <pc:sldMkLst>
          <pc:docMk/>
          <pc:sldMk cId="1766271818" sldId="304"/>
        </pc:sldMkLst>
      </pc:sldChg>
      <pc:sldChg chg="add">
        <pc:chgData name="Dang, Tommy" userId="0112a109-1ab4-4f3e-a667-8b4bef1e4784" providerId="ADAL" clId="{EB9CA1D6-300B-404A-8A91-2BF1C2048657}" dt="2020-02-18T17:02:39.365" v="71"/>
        <pc:sldMkLst>
          <pc:docMk/>
          <pc:sldMk cId="523862356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51F8E-87B3-5F43-B5B7-3530AC018955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4545A-281E-944D-8793-E23FBABE3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7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5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FIFO</a:t>
            </a:r>
            <a:r>
              <a:rPr lang="en-US" baseline="0" dirty="0"/>
              <a:t> with second chance. But this move the pointer instead of move the page to the end of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8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</a:t>
            </a:r>
            <a:r>
              <a:rPr lang="en-US" baseline="0" dirty="0"/>
              <a:t> able distinguish within 8 clock cycle but not more than 8 clock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58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entire working set of the process is in the memory, then no page fault for that execution phase.</a:t>
            </a:r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Principle of locality: process references only a small</a:t>
            </a:r>
            <a:r>
              <a:rPr lang="en-US" baseline="0" dirty="0"/>
              <a:t> fraction of its pages during each </a:t>
            </a:r>
            <a:r>
              <a:rPr lang="en-US" dirty="0"/>
              <a:t>execution phase.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Thrashing is because</a:t>
            </a:r>
            <a:r>
              <a:rPr lang="en-US" baseline="0" dirty="0">
                <a:solidFill>
                  <a:srgbClr val="0000FF"/>
                </a:solidFill>
              </a:rPr>
              <a:t> available memory is too small</a:t>
            </a:r>
          </a:p>
          <a:p>
            <a:endParaRPr lang="en-US" baseline="0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Prepaging</a:t>
            </a:r>
            <a:r>
              <a:rPr lang="en-US" dirty="0">
                <a:solidFill>
                  <a:srgbClr val="0000FF"/>
                </a:solidFill>
              </a:rPr>
              <a:t>  is the opposite of </a:t>
            </a:r>
            <a:r>
              <a:rPr lang="en-US">
                <a:solidFill>
                  <a:srgbClr val="0000FF"/>
                </a:solidFill>
              </a:rPr>
              <a:t>demand paging</a:t>
            </a:r>
            <a:endParaRPr lang="en-US" baseline="0" dirty="0">
              <a:solidFill>
                <a:srgbClr val="0000FF"/>
              </a:solidFill>
            </a:endParaRPr>
          </a:p>
          <a:p>
            <a:endParaRPr lang="en-US" baseline="0" dirty="0">
              <a:solidFill>
                <a:srgbClr val="0000FF"/>
              </a:solidFill>
            </a:endParaRPr>
          </a:p>
          <a:p>
            <a:endParaRPr lang="en-US" baseline="0" dirty="0">
              <a:solidFill>
                <a:srgbClr val="0000FF"/>
              </a:solidFill>
            </a:endParaRPr>
          </a:p>
          <a:p>
            <a:endParaRPr lang="en-US" baseline="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7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sure why R==1, we have to set the last use = current virtual time?</a:t>
            </a:r>
          </a:p>
          <a:p>
            <a:r>
              <a:rPr lang="en-US" baseline="0" dirty="0"/>
              <a:t>Maybe because we want to increase its priority in the next page replacement (now his R=0 due to the clock tick). Similar idea of the second chance</a:t>
            </a:r>
          </a:p>
          <a:p>
            <a:endParaRPr lang="en-US" dirty="0"/>
          </a:p>
          <a:p>
            <a:r>
              <a:rPr lang="en-US" dirty="0"/>
              <a:t>In the worst</a:t>
            </a:r>
            <a:r>
              <a:rPr lang="en-US" baseline="0" dirty="0"/>
              <a:t> case, all R=1 -&gt; select randomly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38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Designed by John </a:t>
            </a:r>
            <a:r>
              <a:rPr lang="en-US" dirty="0" err="1"/>
              <a:t>Fotheringham</a:t>
            </a:r>
            <a:r>
              <a:rPr lang="en-US" dirty="0"/>
              <a:t> in 1961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7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is the physical memory located? Where is the virtual memory located?</a:t>
            </a:r>
          </a:p>
          <a:p>
            <a:endParaRPr lang="en-US" baseline="0" dirty="0"/>
          </a:p>
          <a:p>
            <a:r>
              <a:rPr lang="en-US" baseline="0" dirty="0"/>
              <a:t>What is the size of the physical memory in the picture? = 32K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4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1) #7004</a:t>
            </a:r>
          </a:p>
          <a:p>
            <a:r>
              <a:rPr lang="en-US" dirty="0"/>
              <a:t>2) Not</a:t>
            </a:r>
            <a:r>
              <a:rPr lang="en-US" baseline="0" dirty="0"/>
              <a:t> yet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4545A-281E-944D-8793-E23FBABE32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9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is the physical memory located? Where is the virtual memory located?</a:t>
            </a:r>
          </a:p>
          <a:p>
            <a:endParaRPr lang="en-US" baseline="0" dirty="0"/>
          </a:p>
          <a:p>
            <a:r>
              <a:rPr lang="en-US" baseline="0" dirty="0"/>
              <a:t>What is the size of the physical memory in the picture? = 32K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4KB page size, 32-bit address has 1M (2</a:t>
            </a:r>
            <a:r>
              <a:rPr lang="en-US" baseline="30000" dirty="0"/>
              <a:t>20</a:t>
            </a:r>
            <a:r>
              <a:rPr lang="en-US" dirty="0"/>
              <a:t>) pages,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64-bit address has 2</a:t>
            </a:r>
            <a:r>
              <a:rPr lang="en-US" baseline="30000" dirty="0"/>
              <a:t>52</a:t>
            </a:r>
            <a:r>
              <a:rPr lang="en-US" dirty="0"/>
              <a:t> (4K trillion) pages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4545A-281E-944D-8793-E23FBABE32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2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Replacement  occurs in other areas</a:t>
            </a:r>
            <a:r>
              <a:rPr lang="en-US" baseline="0" dirty="0"/>
              <a:t> of computer design: web browsers, catch in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Referenced</a:t>
            </a:r>
            <a:r>
              <a:rPr lang="en-US" baseline="0" dirty="0"/>
              <a:t> is reset by OS every clock cycle (interrupt): Class 1 can achieved by resetting </a:t>
            </a:r>
            <a:r>
              <a:rPr lang="en-US" dirty="0"/>
              <a:t>Referenced</a:t>
            </a:r>
            <a:r>
              <a:rPr lang="en-US" baseline="0" dirty="0"/>
              <a:t> on class 3 on clock cycle.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CF522-F05E-8946-A5FF-DB9FEEF2D3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5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Shqyf-hDf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Shqyf-hDf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yrSn3qbZ8U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yrSn3qbZ8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752600" y="2057400"/>
            <a:ext cx="8610600" cy="1473200"/>
          </a:xfrm>
        </p:spPr>
        <p:txBody>
          <a:bodyPr>
            <a:normAutofit/>
          </a:bodyPr>
          <a:lstStyle/>
          <a:p>
            <a:pPr marL="233363" indent="-233363" algn="ctr">
              <a:buNone/>
            </a:pPr>
            <a:r>
              <a:rPr lang="en-US" sz="3200" b="1" dirty="0"/>
              <a:t>Advanced Operating Systems</a:t>
            </a:r>
          </a:p>
          <a:p>
            <a:pPr marL="233363" indent="-233363" algn="ctr">
              <a:buNone/>
            </a:pPr>
            <a:endParaRPr lang="en-US" sz="3200" b="1" dirty="0"/>
          </a:p>
          <a:p>
            <a:pPr marL="233363" indent="-233363" algn="ctr">
              <a:buNone/>
            </a:pPr>
            <a:endParaRPr lang="en-US" sz="3200" b="1" dirty="0"/>
          </a:p>
        </p:txBody>
      </p:sp>
      <p:pic>
        <p:nvPicPr>
          <p:cNvPr id="1032" name="Picture 8" descr="http://www.depts.ttu.edu/shared/shared_ttumain/images/masthead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1016000"/>
          </a:xfrm>
          <a:prstGeom prst="rect">
            <a:avLst/>
          </a:prstGeom>
          <a:noFill/>
        </p:spPr>
      </p:pic>
      <p:pic>
        <p:nvPicPr>
          <p:cNvPr id="1028" name="Picture 4" descr="Texas Tech University, Department of Computer Scien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0"/>
            <a:ext cx="4267200" cy="876300"/>
          </a:xfrm>
          <a:prstGeom prst="rect">
            <a:avLst/>
          </a:prstGeom>
          <a:noFill/>
        </p:spPr>
      </p:pic>
      <p:pic>
        <p:nvPicPr>
          <p:cNvPr id="1030" name="Picture 6" descr="http://www.depts.ttu.edu/shared/shared_ttumain/images/log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1" y="228601"/>
            <a:ext cx="504825" cy="590551"/>
          </a:xfrm>
          <a:prstGeom prst="rect">
            <a:avLst/>
          </a:prstGeom>
          <a:noFill/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4060796" y="3821114"/>
            <a:ext cx="6391304" cy="17922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Instructor</a:t>
            </a:r>
            <a:r>
              <a:rPr lang="en-US"/>
              <a:t>:  Tommy </a:t>
            </a:r>
            <a:r>
              <a:rPr lang="en-US" dirty="0"/>
              <a:t>Dang, Ph.D.</a:t>
            </a:r>
          </a:p>
          <a:p>
            <a:pPr marL="0" indent="0">
              <a:buNone/>
            </a:pPr>
            <a:r>
              <a:rPr lang="en-US" dirty="0"/>
              <a:t>Assistant Professor</a:t>
            </a:r>
          </a:p>
          <a:p>
            <a:pPr marL="0" indent="0">
              <a:buNone/>
            </a:pPr>
            <a:r>
              <a:rPr lang="en-US" dirty="0"/>
              <a:t>Department of Computer Science</a:t>
            </a:r>
          </a:p>
          <a:p>
            <a:pPr marL="0" indent="0">
              <a:buNone/>
            </a:pPr>
            <a:r>
              <a:rPr lang="en-US" dirty="0"/>
              <a:t>Texas Tech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37923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6" descr="D:\b\b4\IBM\03-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59" y="338391"/>
            <a:ext cx="3520816" cy="49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291759" y="5410199"/>
            <a:ext cx="78692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/>
              <a:t>Figure. </a:t>
            </a:r>
            <a:r>
              <a:rPr lang="en-US" sz="2000" dirty="0"/>
              <a:t>Relation between virtual addresses and physical memory addresses given by page table. </a:t>
            </a:r>
          </a:p>
        </p:txBody>
      </p:sp>
      <p:pic>
        <p:nvPicPr>
          <p:cNvPr id="10" name="Picture 9" descr="D:\b\b4\IBM\03-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03" y="1196447"/>
            <a:ext cx="3367193" cy="371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699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has 32-bit virtual addresses and 4-KB pages. How many entries are needed in the page table if traditional (one-level) paging is used? </a:t>
            </a:r>
          </a:p>
        </p:txBody>
      </p:sp>
    </p:spTree>
    <p:extLst>
      <p:ext uri="{BB962C8B-B14F-4D97-AF65-F5344CB8AC3E}">
        <p14:creationId xmlns:p14="http://schemas.microsoft.com/office/powerpoint/2010/main" val="202084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has 32-bit virtual addresses and 4-KB pages. How many entries are needed in the page table if traditional (one-level) paging is used? </a:t>
            </a:r>
          </a:p>
          <a:p>
            <a:r>
              <a:rPr lang="en-US" dirty="0">
                <a:solidFill>
                  <a:schemeClr val="bg1"/>
                </a:solidFill>
              </a:rPr>
              <a:t>For a one-level page table, there are 2</a:t>
            </a:r>
            <a:r>
              <a:rPr lang="en-US" baseline="30000" dirty="0">
                <a:solidFill>
                  <a:schemeClr val="bg1"/>
                </a:solidFill>
              </a:rPr>
              <a:t>32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12</a:t>
            </a:r>
            <a:r>
              <a:rPr lang="en-US" dirty="0">
                <a:solidFill>
                  <a:schemeClr val="bg1"/>
                </a:solidFill>
              </a:rPr>
              <a:t> or 1M (or 2</a:t>
            </a:r>
            <a:r>
              <a:rPr lang="en-US" baseline="30000" dirty="0">
                <a:solidFill>
                  <a:schemeClr val="bg1"/>
                </a:solidFill>
              </a:rPr>
              <a:t>20</a:t>
            </a:r>
            <a:r>
              <a:rPr lang="en-US" dirty="0">
                <a:solidFill>
                  <a:schemeClr val="bg1"/>
                </a:solidFill>
              </a:rPr>
              <a:t>) pages needed. Thus, the page table must have 1M (or 2</a:t>
            </a:r>
            <a:r>
              <a:rPr lang="en-US" baseline="30000" dirty="0">
                <a:solidFill>
                  <a:schemeClr val="bg1"/>
                </a:solidFill>
              </a:rPr>
              <a:t>20</a:t>
            </a:r>
            <a:r>
              <a:rPr lang="en-US" dirty="0">
                <a:solidFill>
                  <a:schemeClr val="bg1"/>
                </a:solidFill>
              </a:rPr>
              <a:t>) entries.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Paging implementation issues: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Virtual address to physical address mapping must be fast</a:t>
            </a:r>
          </a:p>
          <a:p>
            <a:pPr lvl="1"/>
            <a:r>
              <a:rPr lang="en-US" dirty="0"/>
              <a:t>Must be done every memory reference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virtual address space is large, the page table will be large</a:t>
            </a:r>
          </a:p>
          <a:p>
            <a:pPr lvl="1"/>
            <a:r>
              <a:rPr lang="en-US" dirty="0"/>
              <a:t>With 4KB page size, 32-bit address -&gt; how many pages, </a:t>
            </a:r>
          </a:p>
          <a:p>
            <a:pPr lvl="1"/>
            <a:r>
              <a:rPr lang="en-US" dirty="0"/>
              <a:t>With 4KB page size, 64-bit address -&gt; how many pages,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10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computer provides each process with 64KB of address space divided into pages of 4KB. A particular program has a text size of 32 KB, a data size of 17 KB, and a stack size of 13KB bytes.  </a:t>
            </a:r>
          </a:p>
          <a:p>
            <a:r>
              <a:rPr lang="en-US" dirty="0"/>
              <a:t>Will this program fit in the address space? </a:t>
            </a:r>
          </a:p>
          <a:p>
            <a:r>
              <a:rPr lang="en-US" dirty="0"/>
              <a:t>If the page size were 1KB, would it fit?  </a:t>
            </a:r>
            <a:r>
              <a:rPr lang="en-US" i="1" dirty="0"/>
              <a:t>Each page must contain either text, data, or stack, not a mixture of two or three of them. </a:t>
            </a:r>
            <a:endParaRPr lang="en-US" dirty="0"/>
          </a:p>
          <a:p>
            <a:r>
              <a:rPr lang="en-US" dirty="0"/>
              <a:t>Please explain your answers.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8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computer provides each process with 64KB of address space divided into pages of 4KB. A particular program has a text size of 32 KB, a data size of 17 KB, and a stack size of 13KB bytes.  4KB text</a:t>
            </a:r>
          </a:p>
          <a:p>
            <a:r>
              <a:rPr lang="en-US" dirty="0"/>
              <a:t>Will this program fit in the address space? </a:t>
            </a:r>
          </a:p>
          <a:p>
            <a:r>
              <a:rPr lang="en-US" dirty="0"/>
              <a:t>If the page size were 1KB, would it fit?  </a:t>
            </a:r>
            <a:endParaRPr lang="en-US" i="1" dirty="0"/>
          </a:p>
          <a:p>
            <a:endParaRPr lang="en-US" i="1" dirty="0"/>
          </a:p>
          <a:p>
            <a:r>
              <a:rPr lang="en-US" dirty="0">
                <a:solidFill>
                  <a:schemeClr val="bg1"/>
                </a:solidFill>
              </a:rPr>
              <a:t>The text is eight pages, the data are five pages, and the stack is four pages. The program does not fit because it needs 17 pages.  Internal frag = 6KB</a:t>
            </a:r>
          </a:p>
          <a:p>
            <a:r>
              <a:rPr lang="en-US" dirty="0">
                <a:solidFill>
                  <a:schemeClr val="bg1"/>
                </a:solidFill>
              </a:rPr>
              <a:t>With a </a:t>
            </a:r>
            <a:r>
              <a:rPr lang="en-US" dirty="0">
                <a:solidFill>
                  <a:schemeClr val="accent3"/>
                </a:solidFill>
              </a:rPr>
              <a:t>1KB</a:t>
            </a:r>
            <a:r>
              <a:rPr lang="en-US" dirty="0">
                <a:solidFill>
                  <a:schemeClr val="bg1"/>
                </a:solidFill>
              </a:rPr>
              <a:t> page, the situation is different. Here the text is 32 pages, the data are 17 pages, and the stack is 13 pages, for a total of 62 1KB pages, which fits. Internal frag = </a:t>
            </a:r>
            <a:r>
              <a:rPr lang="en-US" dirty="0">
                <a:solidFill>
                  <a:schemeClr val="accent3"/>
                </a:solidFill>
              </a:rPr>
              <a:t>0KB</a:t>
            </a:r>
          </a:p>
          <a:p>
            <a:r>
              <a:rPr lang="en-US" dirty="0">
                <a:solidFill>
                  <a:schemeClr val="bg1"/>
                </a:solidFill>
              </a:rPr>
              <a:t>With the small page size it is OK, but not with the large one.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1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provides each process with 65,536 bytes of address space divided into pages of 4096 bytes. A particular program has a text size of 32,768 bytes, a data size of 16,386 bytes, and a stack size of 15,870 bytes. Will this program fit in the address space</a:t>
            </a:r>
          </a:p>
          <a:p>
            <a:r>
              <a:rPr lang="en-US" dirty="0"/>
              <a:t>If the page size were 512 bytes, would it fit? </a:t>
            </a:r>
          </a:p>
          <a:p>
            <a:r>
              <a:rPr lang="en-US" dirty="0"/>
              <a:t>Each page must contain either text, data, or stack, not a mixture of two or three of them.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text is eight pages, the data are five pages, and the stack is four pages. The program does not fit because it needs 17 4096-byte pages.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With a 512- byte page, the situation is different. Here the text is 64 pages, the data are 33 pages, and the stack is 31 pages, for a total of 128 512-byte pages, which fits. With the small page size it is OK, but not with the large one.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6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computer has 32-bit virtual addresses and 128-KB pages. </a:t>
            </a:r>
          </a:p>
          <a:p>
            <a:pPr lvl="0"/>
            <a:r>
              <a:rPr lang="en-US" dirty="0"/>
              <a:t>How many entries are needed in the page table if traditional (one-level) paging is used? </a:t>
            </a:r>
          </a:p>
          <a:p>
            <a:pPr lvl="0"/>
            <a:r>
              <a:rPr lang="en-US" dirty="0"/>
              <a:t>If the physical memory is half size of virtual memory, many page frames are there in the physical memory?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computer has 32-bit virtual addresses and 128-KB pages. </a:t>
            </a:r>
          </a:p>
          <a:p>
            <a:pPr lvl="0"/>
            <a:r>
              <a:rPr lang="en-US" dirty="0"/>
              <a:t>How many entries are needed in the page table if traditional (one-level) paging is used?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For a one-level page table, there are 2</a:t>
            </a:r>
            <a:r>
              <a:rPr lang="en-US" baseline="30000" dirty="0">
                <a:solidFill>
                  <a:schemeClr val="bg1"/>
                </a:solidFill>
              </a:rPr>
              <a:t>32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 or 2</a:t>
            </a:r>
            <a:r>
              <a:rPr lang="en-US" baseline="30000" dirty="0">
                <a:solidFill>
                  <a:schemeClr val="bg1"/>
                </a:solidFill>
              </a:rPr>
              <a:t>15</a:t>
            </a:r>
            <a:r>
              <a:rPr lang="en-US" dirty="0">
                <a:solidFill>
                  <a:schemeClr val="bg1"/>
                </a:solidFill>
              </a:rPr>
              <a:t> pages needed. Thus, the page table must have 2</a:t>
            </a:r>
            <a:r>
              <a:rPr lang="en-US" baseline="30000" dirty="0">
                <a:solidFill>
                  <a:schemeClr val="bg1"/>
                </a:solidFill>
              </a:rPr>
              <a:t>15</a:t>
            </a:r>
            <a:r>
              <a:rPr lang="en-US" dirty="0">
                <a:solidFill>
                  <a:schemeClr val="bg1"/>
                </a:solidFill>
              </a:rPr>
              <a:t> entries.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If the physical memory is half size of virtual memory, many page frames are there in the physical memory? </a:t>
            </a:r>
            <a:endParaRPr lang="en-US" i="1" dirty="0"/>
          </a:p>
          <a:p>
            <a:pPr lvl="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14</a:t>
            </a:r>
            <a:r>
              <a:rPr lang="en-US" dirty="0">
                <a:solidFill>
                  <a:schemeClr val="bg1"/>
                </a:solidFill>
              </a:rPr>
              <a:t> entries.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63DF-8C44-AE4E-9511-1A30865F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utilization?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9C3D-B2A7-4447-9627-202297FC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has 1GB of memory, with OS taking up 512 MB and each user program taking up 256 MB</a:t>
            </a:r>
          </a:p>
          <a:p>
            <a:pPr lvl="0"/>
            <a:r>
              <a:rPr lang="en-US" dirty="0"/>
              <a:t>How many user programs (maximum) to be in memory at once? </a:t>
            </a:r>
          </a:p>
          <a:p>
            <a:pPr lvl="0"/>
            <a:r>
              <a:rPr lang="en-US" dirty="0"/>
              <a:t>With an 60% average IO wait. What is CPU utilization? </a:t>
            </a:r>
          </a:p>
        </p:txBody>
      </p:sp>
    </p:spTree>
    <p:extLst>
      <p:ext uri="{BB962C8B-B14F-4D97-AF65-F5344CB8AC3E}">
        <p14:creationId xmlns:p14="http://schemas.microsoft.com/office/powerpoint/2010/main" val="744688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has 30-bit virtual addresses and 8-KB pages. </a:t>
            </a:r>
          </a:p>
          <a:p>
            <a:pPr lvl="0"/>
            <a:r>
              <a:rPr lang="en-US" dirty="0"/>
              <a:t>How many entries are needed in the page table if traditional (one-level) paging is used? </a:t>
            </a:r>
          </a:p>
          <a:p>
            <a:pPr lvl="0"/>
            <a:r>
              <a:rPr lang="en-US" dirty="0"/>
              <a:t>If the physical memory is half size of virtual memory, many page frames are there in the physical memory? </a:t>
            </a:r>
          </a:p>
        </p:txBody>
      </p:sp>
    </p:spTree>
    <p:extLst>
      <p:ext uri="{BB962C8B-B14F-4D97-AF65-F5344CB8AC3E}">
        <p14:creationId xmlns:p14="http://schemas.microsoft.com/office/powerpoint/2010/main" val="180327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computer has 30-bit virtual addresses and 8-KB pages.  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For a one-level page table, there are 2</a:t>
            </a:r>
            <a:r>
              <a:rPr lang="en-US" baseline="30000" dirty="0">
                <a:solidFill>
                  <a:schemeClr val="bg1"/>
                </a:solidFill>
              </a:rPr>
              <a:t>30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13</a:t>
            </a:r>
            <a:r>
              <a:rPr lang="en-US" dirty="0">
                <a:solidFill>
                  <a:schemeClr val="bg1"/>
                </a:solidFill>
              </a:rPr>
              <a:t> or 2</a:t>
            </a:r>
            <a:r>
              <a:rPr lang="en-US" baseline="30000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 pages needed. Thus, the page table must have 2</a:t>
            </a:r>
            <a:r>
              <a:rPr lang="en-US" baseline="30000" dirty="0">
                <a:solidFill>
                  <a:schemeClr val="bg1"/>
                </a:solidFill>
              </a:rPr>
              <a:t>17</a:t>
            </a:r>
            <a:r>
              <a:rPr lang="en-US" dirty="0">
                <a:solidFill>
                  <a:schemeClr val="bg1"/>
                </a:solidFill>
              </a:rPr>
              <a:t> entries.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16</a:t>
            </a:r>
            <a:r>
              <a:rPr lang="en-US" dirty="0">
                <a:solidFill>
                  <a:schemeClr val="bg1"/>
                </a:solidFill>
              </a:rPr>
              <a:t> entries.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7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29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0" y="6468787"/>
            <a:ext cx="3881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linkClick r:id="rId4"/>
              </a:rPr>
              <a:t>https://www.youtube.com/watch?v=bShqyf-hDfg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2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84" y="389965"/>
            <a:ext cx="9422900" cy="5300382"/>
          </a:xfrm>
        </p:spPr>
      </p:pic>
      <p:sp>
        <p:nvSpPr>
          <p:cNvPr id="5" name="Rectangle 4"/>
          <p:cNvSpPr/>
          <p:nvPr/>
        </p:nvSpPr>
        <p:spPr>
          <a:xfrm>
            <a:off x="6642848" y="6179676"/>
            <a:ext cx="3881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linkClick r:id="rId3"/>
              </a:rPr>
              <a:t>https://www.youtube.com/watch?v=bShqyf-hDfg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94" y="340103"/>
            <a:ext cx="9388029" cy="5280767"/>
          </a:xfrm>
        </p:spPr>
      </p:pic>
      <p:sp>
        <p:nvSpPr>
          <p:cNvPr id="5" name="Rectangle 4"/>
          <p:cNvSpPr/>
          <p:nvPr/>
        </p:nvSpPr>
        <p:spPr>
          <a:xfrm>
            <a:off x="5856866" y="5899285"/>
            <a:ext cx="479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https://www.youtube.com/watch?v=uyrSn3qbZ8U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5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36" y="692524"/>
            <a:ext cx="8861112" cy="4984376"/>
          </a:xfrm>
        </p:spPr>
      </p:pic>
      <p:sp>
        <p:nvSpPr>
          <p:cNvPr id="5" name="Rectangle 4"/>
          <p:cNvSpPr/>
          <p:nvPr/>
        </p:nvSpPr>
        <p:spPr>
          <a:xfrm>
            <a:off x="5500519" y="6021152"/>
            <a:ext cx="479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https://www.youtube.com/watch?v=uyrSn3qbZ8U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2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Questions?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Virtual Memory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Paging, Page tables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Speeding up paging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Page tables for large memories</a:t>
            </a:r>
          </a:p>
          <a:p>
            <a:r>
              <a:rPr lang="en-US" dirty="0"/>
              <a:t>Page Replacement Algorithms</a:t>
            </a:r>
          </a:p>
          <a:p>
            <a:pPr lvl="1"/>
            <a:r>
              <a:rPr lang="en-US" dirty="0"/>
              <a:t>Optimal algorithm</a:t>
            </a:r>
          </a:p>
          <a:p>
            <a:pPr lvl="1"/>
            <a:r>
              <a:rPr lang="en-US" dirty="0"/>
              <a:t>NRU, FIFO, Second-chance algorithms</a:t>
            </a:r>
          </a:p>
          <a:p>
            <a:pPr lvl="1"/>
            <a:r>
              <a:rPr lang="en-US" dirty="0"/>
              <a:t>Clock, LRU, Aging algorithms</a:t>
            </a:r>
          </a:p>
          <a:p>
            <a:pPr lvl="1"/>
            <a:r>
              <a:rPr lang="en-US" dirty="0"/>
              <a:t>Working set and </a:t>
            </a:r>
            <a:r>
              <a:rPr lang="en-US" dirty="0" err="1"/>
              <a:t>WSClock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Summary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3150851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502586"/>
            <a:ext cx="8229600" cy="4853764"/>
          </a:xfrm>
        </p:spPr>
        <p:txBody>
          <a:bodyPr/>
          <a:lstStyle/>
          <a:p>
            <a:r>
              <a:rPr lang="en-US" dirty="0"/>
              <a:t>When a page fault occurs, if page frames full, OS needs to choose a page to evict to make room</a:t>
            </a:r>
          </a:p>
          <a:p>
            <a:pPr lvl="1"/>
            <a:r>
              <a:rPr lang="en-US" dirty="0"/>
              <a:t>Similar to cache line replacement</a:t>
            </a:r>
          </a:p>
          <a:p>
            <a:pPr lvl="1"/>
            <a:r>
              <a:rPr lang="en-US" dirty="0"/>
              <a:t>Different in how fast they require</a:t>
            </a:r>
          </a:p>
          <a:p>
            <a:pPr lvl="1"/>
            <a:endParaRPr lang="en-US" dirty="0"/>
          </a:p>
          <a:p>
            <a:r>
              <a:rPr lang="en-US" dirty="0"/>
              <a:t>If the evicted page is </a:t>
            </a:r>
            <a:r>
              <a:rPr lang="en-US" dirty="0">
                <a:solidFill>
                  <a:srgbClr val="FF0000"/>
                </a:solidFill>
              </a:rPr>
              <a:t>dirty</a:t>
            </a:r>
            <a:r>
              <a:rPr lang="en-US" dirty="0"/>
              <a:t>, it needs to be </a:t>
            </a:r>
            <a:r>
              <a:rPr lang="en-US" dirty="0">
                <a:solidFill>
                  <a:srgbClr val="FF0000"/>
                </a:solidFill>
              </a:rPr>
              <a:t>written back</a:t>
            </a:r>
            <a:r>
              <a:rPr lang="en-US" dirty="0"/>
              <a:t> to disk</a:t>
            </a:r>
          </a:p>
          <a:p>
            <a:pPr lvl="1"/>
            <a:r>
              <a:rPr lang="en-US" dirty="0"/>
              <a:t>If clean, no rewrite needed</a:t>
            </a:r>
          </a:p>
          <a:p>
            <a:pPr lvl="1"/>
            <a:endParaRPr lang="en-US" dirty="0"/>
          </a:p>
          <a:p>
            <a:r>
              <a:rPr lang="en-US" dirty="0"/>
              <a:t>Naïve random algorithm possible, but we can do a better job!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Replacement Algorithms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08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possible algorithm is to pick the page who has the </a:t>
            </a:r>
            <a:r>
              <a:rPr lang="en-US" dirty="0">
                <a:solidFill>
                  <a:srgbClr val="0000FF"/>
                </a:solidFill>
              </a:rPr>
              <a:t>furthest distance to be accessed </a:t>
            </a:r>
            <a:r>
              <a:rPr lang="en-US" dirty="0"/>
              <a:t>again</a:t>
            </a:r>
          </a:p>
          <a:p>
            <a:pPr lvl="1"/>
            <a:r>
              <a:rPr lang="en-US" dirty="0"/>
              <a:t>E.g. if pages A, B, C, D in memory, E is referenced and needs to replace a page, with future accesses A, C, D, B, C, …Which one to be picked?</a:t>
            </a:r>
          </a:p>
          <a:p>
            <a:pPr lvl="1"/>
            <a:r>
              <a:rPr lang="en-US" dirty="0"/>
              <a:t>B</a:t>
            </a:r>
          </a:p>
          <a:p>
            <a:endParaRPr lang="en-US" dirty="0"/>
          </a:p>
          <a:p>
            <a:r>
              <a:rPr lang="en-US" dirty="0"/>
              <a:t>Impossible to implement though, need a magic fortune teller!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Algorithm (OPT)</a:t>
            </a:r>
          </a:p>
        </p:txBody>
      </p:sp>
    </p:spTree>
    <p:extLst>
      <p:ext uri="{BB962C8B-B14F-4D97-AF65-F5344CB8AC3E}">
        <p14:creationId xmlns:p14="http://schemas.microsoft.com/office/powerpoint/2010/main" val="1821896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502586"/>
            <a:ext cx="8229600" cy="5028843"/>
          </a:xfrm>
        </p:spPr>
        <p:txBody>
          <a:bodyPr>
            <a:normAutofit/>
          </a:bodyPr>
          <a:lstStyle/>
          <a:p>
            <a:r>
              <a:rPr lang="en-US" dirty="0"/>
              <a:t>Associate two bits for each page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R: reference bit</a:t>
            </a:r>
            <a:r>
              <a:rPr lang="en-US" dirty="0"/>
              <a:t>, set when referenced (read/written)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M: modified bit</a:t>
            </a:r>
            <a:r>
              <a:rPr lang="en-US" dirty="0"/>
              <a:t>, set when written</a:t>
            </a:r>
          </a:p>
          <a:p>
            <a:r>
              <a:rPr lang="en-US" dirty="0"/>
              <a:t>OS classifies into 4 classes and </a:t>
            </a:r>
            <a:r>
              <a:rPr lang="en-US" dirty="0">
                <a:solidFill>
                  <a:srgbClr val="0000FF"/>
                </a:solidFill>
              </a:rPr>
              <a:t>NRU picks a random page from the lowest-numbered nonempty class</a:t>
            </a:r>
            <a:r>
              <a:rPr lang="en-US" dirty="0"/>
              <a:t> (higher priority to stay with reuse)</a:t>
            </a:r>
          </a:p>
          <a:p>
            <a:pPr lvl="1"/>
            <a:r>
              <a:rPr lang="en-US" dirty="0"/>
              <a:t>Class 0: not referenced, not modified -&gt; </a:t>
            </a:r>
          </a:p>
          <a:p>
            <a:pPr lvl="1"/>
            <a:r>
              <a:rPr lang="en-US" dirty="0"/>
              <a:t>Class 1: not referenced, modified.     -&gt; page 3 -&gt; page 13</a:t>
            </a:r>
          </a:p>
          <a:p>
            <a:pPr lvl="1"/>
            <a:r>
              <a:rPr lang="en-US" dirty="0"/>
              <a:t>Class 2: referenced, not modified</a:t>
            </a:r>
          </a:p>
          <a:p>
            <a:pPr lvl="1"/>
            <a:r>
              <a:rPr lang="en-US" dirty="0"/>
              <a:t>Class 3: referenced, modified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Recently Used (NRU)</a:t>
            </a:r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2EF7A78F-2BD0-114E-B8B9-4F37C4A93CB1}"/>
              </a:ext>
            </a:extLst>
          </p:cNvPr>
          <p:cNvSpPr/>
          <p:nvPr/>
        </p:nvSpPr>
        <p:spPr>
          <a:xfrm rot="10800000">
            <a:off x="2262433" y="4911880"/>
            <a:ext cx="339365" cy="8870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214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63DF-8C44-AE4E-9511-1A30865F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13" y="-75749"/>
            <a:ext cx="9905998" cy="1478570"/>
          </a:xfrm>
        </p:spPr>
        <p:txBody>
          <a:bodyPr/>
          <a:lstStyle/>
          <a:p>
            <a:r>
              <a:rPr lang="en-US" dirty="0"/>
              <a:t>CPU utilization?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9C3D-B2A7-4447-9627-202297FC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13" y="119962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CPU. </a:t>
            </a:r>
          </a:p>
          <a:p>
            <a:pPr marL="0" indent="0">
              <a:buNone/>
            </a:pPr>
            <a:r>
              <a:rPr lang="en-US" dirty="0"/>
              <a:t>I/O = </a:t>
            </a:r>
            <a:r>
              <a:rPr lang="en-US" b="1" dirty="0"/>
              <a:t>50%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We have </a:t>
            </a:r>
            <a:r>
              <a:rPr lang="en-US" b="1" dirty="0"/>
              <a:t>2</a:t>
            </a:r>
            <a:r>
              <a:rPr lang="en-US" dirty="0"/>
              <a:t> processes, run concurrently. </a:t>
            </a:r>
          </a:p>
          <a:p>
            <a:pPr marL="0" indent="0">
              <a:buNone/>
            </a:pPr>
            <a:r>
              <a:rPr lang="en-US" dirty="0"/>
              <a:t>U = 1- </a:t>
            </a:r>
            <a:r>
              <a:rPr lang="en-US" dirty="0" err="1"/>
              <a:t>p^n</a:t>
            </a:r>
            <a:r>
              <a:rPr lang="en-US" dirty="0"/>
              <a:t> = 1- 0.5^2 = 75%</a:t>
            </a:r>
          </a:p>
          <a:p>
            <a:pPr marL="0" indent="0">
              <a:buNone/>
            </a:pPr>
            <a:r>
              <a:rPr lang="en-US" dirty="0"/>
              <a:t>Worst case: 67%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16E8D-2BE4-0F40-86FC-ACC0FC578536}"/>
              </a:ext>
            </a:extLst>
          </p:cNvPr>
          <p:cNvSpPr/>
          <p:nvPr/>
        </p:nvSpPr>
        <p:spPr>
          <a:xfrm>
            <a:off x="3691469" y="4131734"/>
            <a:ext cx="163406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FB9AB-0801-364C-B447-9B3D63831F31}"/>
              </a:ext>
            </a:extLst>
          </p:cNvPr>
          <p:cNvSpPr/>
          <p:nvPr/>
        </p:nvSpPr>
        <p:spPr>
          <a:xfrm>
            <a:off x="2065867" y="4106283"/>
            <a:ext cx="1642533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4D88BA-BDCF-C544-9A41-F2D83A3CED32}"/>
              </a:ext>
            </a:extLst>
          </p:cNvPr>
          <p:cNvSpPr/>
          <p:nvPr/>
        </p:nvSpPr>
        <p:spPr>
          <a:xfrm>
            <a:off x="5306059" y="4518477"/>
            <a:ext cx="163406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46E17-BECF-764B-BE93-1DB5415E335E}"/>
              </a:ext>
            </a:extLst>
          </p:cNvPr>
          <p:cNvSpPr/>
          <p:nvPr/>
        </p:nvSpPr>
        <p:spPr>
          <a:xfrm>
            <a:off x="3687235" y="4538134"/>
            <a:ext cx="1642533" cy="3670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895E3-A18E-5C4B-9F12-71D590D9665D}"/>
              </a:ext>
            </a:extLst>
          </p:cNvPr>
          <p:cNvCxnSpPr/>
          <p:nvPr/>
        </p:nvCxnSpPr>
        <p:spPr>
          <a:xfrm>
            <a:off x="2065867" y="5164667"/>
            <a:ext cx="4851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649E4-F7E2-464B-885F-D68958267497}"/>
              </a:ext>
            </a:extLst>
          </p:cNvPr>
          <p:cNvSpPr/>
          <p:nvPr/>
        </p:nvSpPr>
        <p:spPr>
          <a:xfrm>
            <a:off x="1998134" y="5455180"/>
            <a:ext cx="163406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F4F72-DC2B-BF40-83C4-D9F6CDEEBB93}"/>
              </a:ext>
            </a:extLst>
          </p:cNvPr>
          <p:cNvSpPr/>
          <p:nvPr/>
        </p:nvSpPr>
        <p:spPr>
          <a:xfrm>
            <a:off x="3632200" y="5455180"/>
            <a:ext cx="1642533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4D06F-E894-F140-B4E5-976B417002FA}"/>
              </a:ext>
            </a:extLst>
          </p:cNvPr>
          <p:cNvSpPr/>
          <p:nvPr/>
        </p:nvSpPr>
        <p:spPr>
          <a:xfrm>
            <a:off x="1964268" y="6016703"/>
            <a:ext cx="1642533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A3563-4E83-2B4C-BD97-59A1D13D95F6}"/>
              </a:ext>
            </a:extLst>
          </p:cNvPr>
          <p:cNvSpPr/>
          <p:nvPr/>
        </p:nvSpPr>
        <p:spPr>
          <a:xfrm>
            <a:off x="3640667" y="6016703"/>
            <a:ext cx="163406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39316-6EC0-9749-B86C-A01E212DFBC8}"/>
              </a:ext>
            </a:extLst>
          </p:cNvPr>
          <p:cNvSpPr/>
          <p:nvPr/>
        </p:nvSpPr>
        <p:spPr>
          <a:xfrm>
            <a:off x="1272623" y="5068811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Best case:  100%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00C5D5-B0FA-EF44-A246-33E586708CDB}"/>
              </a:ext>
            </a:extLst>
          </p:cNvPr>
          <p:cNvSpPr/>
          <p:nvPr/>
        </p:nvSpPr>
        <p:spPr>
          <a:xfrm>
            <a:off x="2054018" y="4538134"/>
            <a:ext cx="45719" cy="35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2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picks the </a:t>
            </a:r>
            <a:r>
              <a:rPr lang="en-US" dirty="0">
                <a:solidFill>
                  <a:srgbClr val="0000FF"/>
                </a:solidFill>
              </a:rPr>
              <a:t>oldest page </a:t>
            </a:r>
            <a:r>
              <a:rPr lang="en-US" dirty="0"/>
              <a:t>as the victim page to be replaced</a:t>
            </a:r>
          </a:p>
          <a:p>
            <a:endParaRPr lang="en-US" dirty="0"/>
          </a:p>
          <a:p>
            <a:r>
              <a:rPr lang="en-US" dirty="0"/>
              <a:t>Low-overhead, little book-keeping, easy to implement (FIFO queue)</a:t>
            </a:r>
          </a:p>
          <a:p>
            <a:endParaRPr lang="en-US" dirty="0"/>
          </a:p>
          <a:p>
            <a:r>
              <a:rPr lang="en-US" dirty="0"/>
              <a:t>Issue: 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heavily-used early arrival page can be replaced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 First-Out (FIFO)</a:t>
            </a:r>
          </a:p>
        </p:txBody>
      </p:sp>
    </p:spTree>
    <p:extLst>
      <p:ext uri="{BB962C8B-B14F-4D97-AF65-F5344CB8AC3E}">
        <p14:creationId xmlns:p14="http://schemas.microsoft.com/office/powerpoint/2010/main" val="60801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01759"/>
            <a:ext cx="8229600" cy="8025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Follows FIFO, but </a:t>
            </a:r>
            <a:r>
              <a:rPr lang="en-US" dirty="0">
                <a:solidFill>
                  <a:srgbClr val="0000FF"/>
                </a:solidFill>
              </a:rPr>
              <a:t>check R bit</a:t>
            </a:r>
            <a:r>
              <a:rPr lang="en-US" dirty="0"/>
              <a:t>; if 0, replaced; if 1, clear R bit and put into the end of the queue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780232"/>
            <a:ext cx="8229600" cy="621526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 Chance Algorithm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D:\b\b4\IBM\03-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4" y="2511200"/>
            <a:ext cx="7616825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124224"/>
            <a:ext cx="9026434" cy="159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        Figure. Operation of second chance. </a:t>
            </a:r>
            <a:br>
              <a:rPr lang="en-US" sz="2000" dirty="0"/>
            </a:br>
            <a:r>
              <a:rPr lang="en-US" sz="2000" dirty="0"/>
              <a:t>(a) Pages sorted in FIFO order. </a:t>
            </a:r>
            <a:br>
              <a:rPr lang="en-US" sz="2000" dirty="0"/>
            </a:br>
            <a:r>
              <a:rPr lang="en-US" sz="2000" dirty="0"/>
              <a:t>(b) Page list if a page fault occurs at </a:t>
            </a:r>
            <a:r>
              <a:rPr lang="en-US" sz="2000" dirty="0">
                <a:solidFill>
                  <a:srgbClr val="FF0000"/>
                </a:solidFill>
              </a:rPr>
              <a:t>time 20</a:t>
            </a:r>
            <a:r>
              <a:rPr lang="en-US" sz="2000" dirty="0"/>
              <a:t> and A has its R bit set. The numbers above the pages are their load times.</a:t>
            </a:r>
          </a:p>
        </p:txBody>
      </p:sp>
    </p:spTree>
    <p:extLst>
      <p:ext uri="{BB962C8B-B14F-4D97-AF65-F5344CB8AC3E}">
        <p14:creationId xmlns:p14="http://schemas.microsoft.com/office/powerpoint/2010/main" val="132508013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Clock Page Replacement Algorithm</a:t>
            </a:r>
          </a:p>
        </p:txBody>
      </p:sp>
      <p:pic>
        <p:nvPicPr>
          <p:cNvPr id="7" name="Picture 6" descr="D:\b\b4\IBM\03-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735139"/>
            <a:ext cx="6343650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 3-16. The clock page replacement algorithm.</a:t>
            </a:r>
          </a:p>
        </p:txBody>
      </p:sp>
    </p:spTree>
    <p:extLst>
      <p:ext uri="{BB962C8B-B14F-4D97-AF65-F5344CB8AC3E}">
        <p14:creationId xmlns:p14="http://schemas.microsoft.com/office/powerpoint/2010/main" val="116865409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502586"/>
            <a:ext cx="8469087" cy="47839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LRU picks the page that has not been used for the longest time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Good approximation of OPT</a:t>
            </a:r>
          </a:p>
          <a:p>
            <a:r>
              <a:rPr lang="en-US" dirty="0"/>
              <a:t>Not cheap to implement though</a:t>
            </a:r>
          </a:p>
          <a:p>
            <a:pPr lvl="1"/>
            <a:r>
              <a:rPr lang="en-US" dirty="0"/>
              <a:t>Needs a linked list and needs to </a:t>
            </a:r>
            <a:r>
              <a:rPr lang="en-US" dirty="0">
                <a:solidFill>
                  <a:srgbClr val="FF0000"/>
                </a:solidFill>
              </a:rPr>
              <a:t>update this linked list on every memory reference</a:t>
            </a:r>
          </a:p>
          <a:p>
            <a:endParaRPr lang="en-US" dirty="0"/>
          </a:p>
          <a:p>
            <a:r>
              <a:rPr lang="en-US" dirty="0"/>
              <a:t>Hardware implementations</a:t>
            </a:r>
          </a:p>
          <a:p>
            <a:pPr lvl="1"/>
            <a:r>
              <a:rPr lang="en-US" dirty="0"/>
              <a:t>With a counter incrementing after each instruction (“timer”); each page table entry stores a counter value, entry with lowest counter picked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a matrix of </a:t>
            </a:r>
            <a:r>
              <a:rPr lang="en-US" i="1" dirty="0"/>
              <a:t>n x n </a:t>
            </a:r>
            <a:r>
              <a:rPr lang="en-US" dirty="0"/>
              <a:t>bits, for n page frames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(LRU) Algorithm (1)</a:t>
            </a:r>
          </a:p>
        </p:txBody>
      </p:sp>
    </p:spTree>
    <p:extLst>
      <p:ext uri="{BB962C8B-B14F-4D97-AF65-F5344CB8AC3E}">
        <p14:creationId xmlns:p14="http://schemas.microsoft.com/office/powerpoint/2010/main" val="19161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324430"/>
            <a:ext cx="8229600" cy="4962071"/>
          </a:xfrm>
        </p:spPr>
        <p:txBody>
          <a:bodyPr/>
          <a:lstStyle/>
          <a:p>
            <a:r>
              <a:rPr lang="en-US" dirty="0"/>
              <a:t>When page frame k referenced, row k sets to 1, col k sets to 0</a:t>
            </a:r>
          </a:p>
          <a:p>
            <a:r>
              <a:rPr lang="en-US" dirty="0"/>
              <a:t>Row with lowest binary value picked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702903"/>
            <a:ext cx="8229600" cy="6215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Least Recently Used (LRU) Algorithm (2)</a:t>
            </a:r>
          </a:p>
        </p:txBody>
      </p:sp>
      <p:pic>
        <p:nvPicPr>
          <p:cNvPr id="7" name="Picture 6" descr="D:\b\b4\IBM\03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00" y="2356885"/>
            <a:ext cx="6387872" cy="3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803657"/>
            <a:ext cx="9144000" cy="73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LRU using a matrix when pages are referenced in the order 0, 1, 2, 3, 2, 1, 0, 3, 2, 3.</a:t>
            </a:r>
          </a:p>
        </p:txBody>
      </p:sp>
    </p:spTree>
    <p:extLst>
      <p:ext uri="{BB962C8B-B14F-4D97-AF65-F5344CB8AC3E}">
        <p14:creationId xmlns:p14="http://schemas.microsoft.com/office/powerpoint/2010/main" val="15947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169126"/>
            <a:ext cx="8229600" cy="5143500"/>
          </a:xfrm>
        </p:spPr>
        <p:txBody>
          <a:bodyPr>
            <a:normAutofit/>
          </a:bodyPr>
          <a:lstStyle/>
          <a:p>
            <a:r>
              <a:rPr lang="en-US" sz="2000" dirty="0"/>
              <a:t>Software counter associated with each page</a:t>
            </a:r>
          </a:p>
          <a:p>
            <a:r>
              <a:rPr lang="en-US" sz="2000" dirty="0"/>
              <a:t>Counter shifted right 1 bit, and R bit added in to the leftmost, at each clock interrupt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Not exact LRU</a:t>
            </a:r>
            <a:r>
              <a:rPr lang="en-US" sz="1600" dirty="0"/>
              <a:t>, e.g. pages 3 and 5 after not referenced a while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480787"/>
            <a:ext cx="8229600" cy="92097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Simulating LRU in Software </a:t>
            </a:r>
            <a:r>
              <a:rPr lang="en-US" dirty="0"/>
              <a:t>– </a:t>
            </a:r>
            <a:r>
              <a:rPr lang="en-US" b="1" dirty="0"/>
              <a:t>Aging</a:t>
            </a:r>
            <a:r>
              <a:rPr lang="en-US" dirty="0"/>
              <a:t> Algorithm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D:\b\b4\IBM\03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429" y="2843079"/>
            <a:ext cx="5316072" cy="305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807075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The aging algorithm simulates LRU in software. Shown are six pages for five clock ticks. The five clock ticks are represented by (a) to (e).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55640" y="4846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7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1" y="1502586"/>
            <a:ext cx="8305799" cy="4783914"/>
          </a:xfrm>
        </p:spPr>
        <p:txBody>
          <a:bodyPr/>
          <a:lstStyle/>
          <a:p>
            <a:r>
              <a:rPr lang="en-US" dirty="0"/>
              <a:t>The set of pages a process currently using called </a:t>
            </a:r>
            <a:r>
              <a:rPr lang="en-US" dirty="0">
                <a:solidFill>
                  <a:srgbClr val="0000FF"/>
                </a:solidFill>
              </a:rPr>
              <a:t>working set</a:t>
            </a:r>
          </a:p>
          <a:p>
            <a:pPr lvl="1"/>
            <a:r>
              <a:rPr lang="en-US" dirty="0"/>
              <a:t>Principle of locality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Demand paging</a:t>
            </a:r>
            <a:r>
              <a:rPr lang="en-US" dirty="0"/>
              <a:t>: pages are loaded only on demand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Thrashing: </a:t>
            </a:r>
            <a:r>
              <a:rPr lang="en-US" dirty="0">
                <a:solidFill>
                  <a:srgbClr val="000000"/>
                </a:solidFill>
              </a:rPr>
              <a:t>if a process has frequent page faults e.g. every few instructions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Prepaging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(working set model)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Working set page replacement algorithm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Find </a:t>
            </a:r>
            <a:r>
              <a:rPr lang="en-US" dirty="0">
                <a:solidFill>
                  <a:srgbClr val="0000FF"/>
                </a:solidFill>
              </a:rPr>
              <a:t>a page not in the working set and evict 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Working Set Page Replacement (1)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59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Set Page Replacement (2)</a:t>
            </a:r>
          </a:p>
        </p:txBody>
      </p:sp>
      <p:pic>
        <p:nvPicPr>
          <p:cNvPr id="7" name="Picture 6" descr="D:\b\b4\IBM\03-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54" y="1553554"/>
            <a:ext cx="6873875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693068"/>
            <a:ext cx="91440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The working set algorithm.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33208" y="1950188"/>
            <a:ext cx="3368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Current virtual time</a:t>
            </a:r>
            <a:r>
              <a:rPr lang="en-US" sz="1600" dirty="0"/>
              <a:t>: amount of CPU time a process has used since started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On clock interrupt, set all R = 0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τ</a:t>
            </a:r>
            <a:r>
              <a:rPr lang="en-US" sz="1600" dirty="0"/>
              <a:t>: a threshold for defining working set</a:t>
            </a:r>
          </a:p>
        </p:txBody>
      </p:sp>
    </p:spTree>
    <p:extLst>
      <p:ext uri="{BB962C8B-B14F-4D97-AF65-F5344CB8AC3E}">
        <p14:creationId xmlns:p14="http://schemas.microsoft.com/office/powerpoint/2010/main" val="1697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456478"/>
            <a:ext cx="8229600" cy="7746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err="1">
                <a:solidFill>
                  <a:srgbClr val="000000"/>
                </a:solidFill>
              </a:rPr>
              <a:t>WSClock</a:t>
            </a:r>
            <a:r>
              <a:rPr lang="en-US" dirty="0">
                <a:solidFill>
                  <a:srgbClr val="000000"/>
                </a:solidFill>
              </a:rPr>
              <a:t> Page Replacement Algorithm (1)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Operation of the </a:t>
            </a:r>
            <a:r>
              <a:rPr lang="en-US" sz="2000" dirty="0" err="1"/>
              <a:t>WSClock</a:t>
            </a:r>
            <a:r>
              <a:rPr lang="en-US" sz="2000" dirty="0"/>
              <a:t> algorithm. (a) and (b) give an example of what happens when R = 1.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5767"/>
          <a:stretch/>
        </p:blipFill>
        <p:spPr>
          <a:xfrm>
            <a:off x="2846615" y="1614714"/>
            <a:ext cx="6150104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380662"/>
            <a:ext cx="8229600" cy="7746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err="1">
                <a:solidFill>
                  <a:srgbClr val="000000"/>
                </a:solidFill>
              </a:rPr>
              <a:t>WSClock</a:t>
            </a:r>
            <a:r>
              <a:rPr lang="en-US" dirty="0">
                <a:solidFill>
                  <a:srgbClr val="000000"/>
                </a:solidFill>
              </a:rPr>
              <a:t> Page  Replacement Algorithm (2)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Operation of the </a:t>
            </a:r>
            <a:r>
              <a:rPr lang="en-US" sz="2000" dirty="0" err="1"/>
              <a:t>WSClock</a:t>
            </a:r>
            <a:r>
              <a:rPr lang="en-US" sz="2000" dirty="0"/>
              <a:t> algorithm. </a:t>
            </a:r>
          </a:p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(c) and (d) give an example of R = 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820"/>
          <a:stretch/>
        </p:blipFill>
        <p:spPr>
          <a:xfrm>
            <a:off x="2910114" y="2004786"/>
            <a:ext cx="6150104" cy="30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63DF-8C44-AE4E-9511-1A30865F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utilization?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9C3D-B2A7-4447-9627-202297FC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has 1GB of memory, with OS taking up 512 MB and each user program taking up 256 MB</a:t>
            </a:r>
          </a:p>
          <a:p>
            <a:pPr lvl="0"/>
            <a:r>
              <a:rPr lang="en-US" dirty="0"/>
              <a:t>How many user programs (maximum) to be in memory at once? </a:t>
            </a:r>
          </a:p>
          <a:p>
            <a:pPr lvl="0"/>
            <a:r>
              <a:rPr lang="en-US" dirty="0"/>
              <a:t>With an 60% average IO wait. What is CPU utilization? </a:t>
            </a:r>
          </a:p>
          <a:p>
            <a:pPr lvl="0"/>
            <a:r>
              <a:rPr lang="en-US" dirty="0"/>
              <a:t>How to get the CPU utilization over 95%?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62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Page Replacement Algorithms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D:\b\b4\IBM\03-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1484314"/>
            <a:ext cx="8105775" cy="38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Page replacement algorithms discussed in the text.</a:t>
            </a:r>
          </a:p>
        </p:txBody>
      </p:sp>
    </p:spTree>
    <p:extLst>
      <p:ext uri="{BB962C8B-B14F-4D97-AF65-F5344CB8AC3E}">
        <p14:creationId xmlns:p14="http://schemas.microsoft.com/office/powerpoint/2010/main" val="12354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/>
              <a:t>Paging </a:t>
            </a:r>
          </a:p>
          <a:p>
            <a:pPr lvl="1"/>
            <a:r>
              <a:rPr lang="en-US" dirty="0"/>
              <a:t>Page tables</a:t>
            </a:r>
          </a:p>
          <a:p>
            <a:pPr lvl="1"/>
            <a:r>
              <a:rPr lang="en-US" dirty="0"/>
              <a:t>Speeding up paging</a:t>
            </a:r>
          </a:p>
          <a:p>
            <a:pPr lvl="1"/>
            <a:r>
              <a:rPr lang="en-US" dirty="0"/>
              <a:t>Page tables for large memories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Tommy Dang, Texas Tech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0432887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Driven by the need of </a:t>
            </a:r>
            <a:r>
              <a:rPr lang="en-US" dirty="0">
                <a:solidFill>
                  <a:srgbClr val="0000FF"/>
                </a:solidFill>
              </a:rPr>
              <a:t>running programs that are too large to fit in memory </a:t>
            </a:r>
            <a:r>
              <a:rPr lang="en-US" dirty="0"/>
              <a:t>(or </a:t>
            </a:r>
            <a:r>
              <a:rPr lang="en-US" dirty="0">
                <a:solidFill>
                  <a:srgbClr val="0000FF"/>
                </a:solidFill>
              </a:rPr>
              <a:t>collectively with multiple programs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Each process has its own address space, divided into pages</a:t>
            </a:r>
          </a:p>
          <a:p>
            <a:r>
              <a:rPr lang="en-US" dirty="0"/>
              <a:t>Pages mapped onto physical memory (not all)</a:t>
            </a:r>
          </a:p>
          <a:p>
            <a:r>
              <a:rPr lang="en-US" dirty="0"/>
              <a:t>When a process refers part of address space in physical memory, a hardware/software performs mapping on the fly</a:t>
            </a:r>
          </a:p>
          <a:p>
            <a:r>
              <a:rPr lang="en-US" dirty="0"/>
              <a:t>When not in memory, the OS load and re-execute instruction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2771827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2334" y="1502586"/>
            <a:ext cx="2887133" cy="4783914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Paging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Virtual address </a:t>
            </a:r>
            <a:r>
              <a:rPr lang="en-US" dirty="0"/>
              <a:t>(CPU generated)</a:t>
            </a:r>
          </a:p>
          <a:p>
            <a:r>
              <a:rPr lang="en-US" dirty="0">
                <a:solidFill>
                  <a:srgbClr val="0000FF"/>
                </a:solidFill>
              </a:rPr>
              <a:t>Virtual address space</a:t>
            </a:r>
          </a:p>
          <a:p>
            <a:r>
              <a:rPr lang="en-US" dirty="0">
                <a:solidFill>
                  <a:srgbClr val="0000FF"/>
                </a:solidFill>
              </a:rPr>
              <a:t>MMU (Memory Management Unit)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718603"/>
            <a:ext cx="8229600" cy="621526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 (1)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D:\b\b4\IBM\03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58" y="1184512"/>
            <a:ext cx="6472270" cy="41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4413" y="5464174"/>
            <a:ext cx="875453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The position and function of the MMU – shown as being a part of the CPU chip (it  commonly is nowadays). Logically it could be a separate chip, was in years gone by.</a:t>
            </a:r>
          </a:p>
        </p:txBody>
      </p:sp>
    </p:spTree>
    <p:extLst>
      <p:ext uri="{BB962C8B-B14F-4D97-AF65-F5344CB8AC3E}">
        <p14:creationId xmlns:p14="http://schemas.microsoft.com/office/powerpoint/2010/main" val="467659542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54333" y="1202268"/>
            <a:ext cx="3056467" cy="50842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Pages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Page frames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Page table </a:t>
            </a:r>
            <a:r>
              <a:rPr lang="en-US" dirty="0"/>
              <a:t>(mapping function)</a:t>
            </a:r>
          </a:p>
          <a:p>
            <a:r>
              <a:rPr lang="en-US" dirty="0">
                <a:solidFill>
                  <a:srgbClr val="0000FF"/>
                </a:solidFill>
              </a:rPr>
              <a:t>Page fault</a:t>
            </a:r>
            <a:endParaRPr lang="en-US" dirty="0"/>
          </a:p>
          <a:p>
            <a:r>
              <a:rPr lang="en-US" dirty="0"/>
              <a:t>Present/absent bit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3762-5D8A-3A4E-B6DB-2FE9B8FB070F}" type="datetime1">
              <a:rPr lang="en-US" smtClean="0"/>
              <a:t>5/8/20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48A1-B5F2-D944-9563-BD7B04ADBA09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580741"/>
            <a:ext cx="8229600" cy="621526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 (2)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6" descr="D:\b\b4\IBM\03-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082147"/>
            <a:ext cx="2814004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291759" y="5410199"/>
            <a:ext cx="78692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/>
              <a:t>Figure. </a:t>
            </a:r>
            <a:r>
              <a:rPr lang="en-US" sz="2000" dirty="0"/>
              <a:t>Relation between virtual addresses and physical memory addresses given by page table. </a:t>
            </a:r>
          </a:p>
        </p:txBody>
      </p:sp>
    </p:spTree>
    <p:extLst>
      <p:ext uri="{BB962C8B-B14F-4D97-AF65-F5344CB8AC3E}">
        <p14:creationId xmlns:p14="http://schemas.microsoft.com/office/powerpoint/2010/main" val="21141950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b\b4\IBM\03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78" y="225300"/>
            <a:ext cx="4995582" cy="551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80322" y="5951165"/>
            <a:ext cx="7239000" cy="62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sz="2000" dirty="0"/>
              <a:t>Figure. The internal operation of the MMU with 16 4-KB pages.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2488" y="1311338"/>
            <a:ext cx="2785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64KB of virtual address space (16 4KB pages) mapped onto 32KB of physical memory</a:t>
            </a:r>
          </a:p>
          <a:p>
            <a:endParaRPr lang="en-US" dirty="0"/>
          </a:p>
          <a:p>
            <a:r>
              <a:rPr lang="en-US" dirty="0"/>
              <a:t>Page number used as an index into the page table (mapping function)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02487" y="3881065"/>
            <a:ext cx="2785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is the physical address of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Hex: #B004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1011 0000 0000 0010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0111 0000 0000 0010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Hex: #FFF0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58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268</TotalTime>
  <Words>2451</Words>
  <Application>Microsoft Macintosh PowerPoint</Application>
  <PresentationFormat>Widescreen</PresentationFormat>
  <Paragraphs>304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PowerPoint Presentation</vt:lpstr>
      <vt:lpstr>CPU utilization?</vt:lpstr>
      <vt:lpstr>CPU utilization?</vt:lpstr>
      <vt:lpstr>CPU utilization?</vt:lpstr>
      <vt:lpstr>Outline</vt:lpstr>
      <vt:lpstr>Virtual Memory</vt:lpstr>
      <vt:lpstr>Paging (1) </vt:lpstr>
      <vt:lpstr>Paging (2) </vt:lpstr>
      <vt:lpstr>PowerPoint Presentation</vt:lpstr>
      <vt:lpstr>PowerPoint Presentation</vt:lpstr>
      <vt:lpstr>Quiz 1: </vt:lpstr>
      <vt:lpstr>Quiz 1: </vt:lpstr>
      <vt:lpstr>PowerPoint Presentation</vt:lpstr>
      <vt:lpstr>Quiz 2:</vt:lpstr>
      <vt:lpstr>Quiz 2:</vt:lpstr>
      <vt:lpstr>Quiz 3:</vt:lpstr>
      <vt:lpstr>PowerPoint Presentation</vt:lpstr>
      <vt:lpstr>Quiz 4:</vt:lpstr>
      <vt:lpstr>Quiz 4:</vt:lpstr>
      <vt:lpstr>Quiz 5:</vt:lpstr>
      <vt:lpstr>Quiz 5:</vt:lpstr>
      <vt:lpstr>PowerPoint Presentation</vt:lpstr>
      <vt:lpstr>PowerPoint Presentation</vt:lpstr>
      <vt:lpstr>PowerPoint Presentation</vt:lpstr>
      <vt:lpstr>PowerPoint Presentation</vt:lpstr>
      <vt:lpstr>Outline</vt:lpstr>
      <vt:lpstr>Page Replacement Algorithms </vt:lpstr>
      <vt:lpstr>Optimal Page Replacement Algorithm (OPT)</vt:lpstr>
      <vt:lpstr>Not Recently Used (NRU)</vt:lpstr>
      <vt:lpstr>First-In First-Out (FIFO)</vt:lpstr>
      <vt:lpstr>Second Chance Algorithm </vt:lpstr>
      <vt:lpstr>The Clock Page Replacement Algorithm</vt:lpstr>
      <vt:lpstr>Least Recently Used (LRU) Algorithm (1)</vt:lpstr>
      <vt:lpstr>Least Recently Used (LRU) Algorithm (2)</vt:lpstr>
      <vt:lpstr>Simulating LRU in Software – Aging Algorithm </vt:lpstr>
      <vt:lpstr>Working Set Page Replacement (1) </vt:lpstr>
      <vt:lpstr>Working Set Page Replacement (2)</vt:lpstr>
      <vt:lpstr>The WSClock Page Replacement Algorithm (1)</vt:lpstr>
      <vt:lpstr>The WSClock Page  Replacement Algorithm (2) </vt:lpstr>
      <vt:lpstr>Summary of Page Replacement Algorithms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Dang, Tommy</cp:lastModifiedBy>
  <cp:revision>20</cp:revision>
  <dcterms:created xsi:type="dcterms:W3CDTF">2020-02-13T00:59:20Z</dcterms:created>
  <dcterms:modified xsi:type="dcterms:W3CDTF">2020-05-08T16:13:18Z</dcterms:modified>
</cp:coreProperties>
</file>